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548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0" y="0"/>
            <a:ext cx="1216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864"/>
                </a:solidFill>
              </a:rPr>
              <a:t>ACADEMIA CENTROAMERICANA DE INGENIO  ·  GESTIÓN DENTAL 360  ·  GEO-DENT-01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14400" y="128016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PLANTILLA DE FLUJOGRAMA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914400" y="2286000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D5E8F0"/>
                </a:solidFill>
              </a:rPr>
              <a:t>Diagrama BPMN — As-Is vs. To-Be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286000" y="3063240"/>
            <a:ext cx="758952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324612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5E8F0"/>
                </a:solidFill>
              </a:rPr>
              <a:t>Módulo 2 — El Motor: Optimización de Operaciones Clínicas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D5E8F0"/>
                </a:solidFill>
              </a:rPr>
              <a:t>Entregable M2  ·  Badge: Clinical Ops Optimization Badge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4297680"/>
            <a:ext cx="2468880" cy="1463040"/>
          </a:xfrm>
          <a:prstGeom prst="rect">
            <a:avLst/>
          </a:prstGeom>
          <a:solidFill>
            <a:srgbClr val="2E75B6">
              <a:alpha val="80000"/>
            </a:srgbClr>
          </a:solidFill>
          <a:ln w="12700">
            <a:solidFill>
              <a:srgbClr val="C9A84C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40080" y="4315968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9A84C"/>
                </a:solidFill>
              </a:rPr>
              <a:t>①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40080" y="477316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SLIDE 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507492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5E8F0"/>
                </a:solidFill>
              </a:rPr>
              <a:t>Leyenda de símbolos BPMN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383280" y="4297680"/>
            <a:ext cx="2468880" cy="1463040"/>
          </a:xfrm>
          <a:prstGeom prst="rect">
            <a:avLst/>
          </a:prstGeom>
          <a:solidFill>
            <a:srgbClr val="2E75B6">
              <a:alpha val="80000"/>
            </a:srgbClr>
          </a:solidFill>
          <a:ln w="12700">
            <a:solidFill>
              <a:srgbClr val="C9A84C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383280" y="4315968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9A84C"/>
                </a:solidFill>
              </a:rPr>
              <a:t>②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383280" y="477316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SLIDE 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383280" y="507492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5E8F0"/>
                </a:solidFill>
              </a:rPr>
              <a:t>Ejemplo As-Is completo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26480" y="4297680"/>
            <a:ext cx="2468880" cy="1463040"/>
          </a:xfrm>
          <a:prstGeom prst="rect">
            <a:avLst/>
          </a:prstGeom>
          <a:solidFill>
            <a:srgbClr val="2E75B6">
              <a:alpha val="80000"/>
            </a:srgbClr>
          </a:solidFill>
          <a:ln w="12700">
            <a:solidFill>
              <a:srgbClr val="C9A84C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126480" y="4315968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9A84C"/>
                </a:solidFill>
              </a:rPr>
              <a:t>③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6126480" y="477316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SLIDE 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26480" y="507492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5E8F0"/>
                </a:solidFill>
              </a:rPr>
              <a:t>Ejemplo To-Be con mejoras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869680" y="4297680"/>
            <a:ext cx="2468880" cy="1463040"/>
          </a:xfrm>
          <a:prstGeom prst="rect">
            <a:avLst/>
          </a:prstGeom>
          <a:solidFill>
            <a:srgbClr val="2E75B6">
              <a:alpha val="80000"/>
            </a:srgbClr>
          </a:solidFill>
          <a:ln w="12700">
            <a:solidFill>
              <a:srgbClr val="C9A84C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869680" y="4315968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9A84C"/>
                </a:solidFill>
              </a:rPr>
              <a:t>④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8869680" y="477316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SLIDE 5-6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869680" y="507492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5E8F0"/>
                </a:solidFill>
              </a:rPr>
              <a:t>Plantilla en blanco para completar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0" y="6400800"/>
            <a:ext cx="12161520" cy="411480"/>
          </a:xfrm>
          <a:prstGeom prst="rect">
            <a:avLst/>
          </a:prstGeom>
          <a:solidFill>
            <a:srgbClr val="C9A84C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F3864"/>
                </a:solidFill>
              </a:rPr>
              <a:t>Completa los diagramas con tus datos reales  ·  Mínimo: 3 carriles · tiempos reales · 1 intervención Lean por fase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7724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11430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LEYENDA DE SÍMBOLOS BPMN  ·  Notación de Procesos de Negocio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1795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5E8F0"/>
                </a:solidFill>
              </a:rPr>
              <a:t>GD360 · M2 Plantilla Flujograma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365760" y="914400"/>
            <a:ext cx="11430000" cy="457200"/>
          </a:xfrm>
          <a:prstGeom prst="rect">
            <a:avLst/>
          </a:prstGeom>
          <a:solidFill>
            <a:srgbClr val="E8F4F8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932688"/>
            <a:ext cx="110642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F3864"/>
                </a:solidFill>
              </a:rPr>
              <a:t>Usa estos símbolos en tu diagrama As-Is y To-Be. Mínimo 3 carriles (Paciente / Asistente / Odontólogo). Documenta el tiempo en minutos en cada actividad.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65760" y="1508760"/>
            <a:ext cx="3657600" cy="384048"/>
          </a:xfrm>
          <a:prstGeom prst="rect">
            <a:avLst/>
          </a:prstGeom>
          <a:solidFill>
            <a:srgbClr val="1E6B3C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5087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EVENTOS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" y="2029968"/>
            <a:ext cx="3657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" y="2231136"/>
            <a:ext cx="640080" cy="640080"/>
          </a:xfrm>
          <a:prstGeom prst="ellipse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34440" y="2194560"/>
            <a:ext cx="2697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864"/>
                </a:solidFill>
              </a:rPr>
              <a:t>Evento de Inicio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234440" y="253288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F7F7F"/>
                </a:solidFill>
              </a:rPr>
              <a:t>Círculo verde — donde empieza el proceso (ej: llamada del paciente)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65760" y="3355848"/>
            <a:ext cx="3657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75488" y="3557016"/>
            <a:ext cx="640080" cy="640080"/>
          </a:xfrm>
          <a:prstGeom prst="ellipse">
            <a:avLst/>
          </a:prstGeom>
          <a:solidFill>
            <a:srgbClr val="FADBD8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34440" y="3520440"/>
            <a:ext cx="2697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864"/>
                </a:solidFill>
              </a:rPr>
              <a:t>Evento de Fin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234440" y="385876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F7F7F"/>
                </a:solidFill>
              </a:rPr>
              <a:t>Círculo rojo con borde doble — donde termina el proceso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297680" y="1508760"/>
            <a:ext cx="3657600" cy="384048"/>
          </a:xfrm>
          <a:prstGeom prst="rect">
            <a:avLst/>
          </a:prstGeom>
          <a:solidFill>
            <a:srgbClr val="2E75B6"/>
          </a:solidFill>
          <a:ln/>
        </p:spPr>
      </p:sp>
      <p:sp>
        <p:nvSpPr>
          <p:cNvPr id="18" name="Text 16"/>
          <p:cNvSpPr/>
          <p:nvPr/>
        </p:nvSpPr>
        <p:spPr>
          <a:xfrm>
            <a:off x="4297680" y="15087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ACTIVIDADES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297680" y="2029968"/>
            <a:ext cx="3657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389120" y="2286000"/>
            <a:ext cx="685800" cy="50292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166360" y="2194560"/>
            <a:ext cx="2697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864"/>
                </a:solidFill>
              </a:rPr>
              <a:t>Tarea / Actividad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66360" y="253288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F7F7F"/>
                </a:solidFill>
              </a:rPr>
              <a:t>Rectángulo azul — una acción realizada por un actor del carril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297680" y="3355848"/>
            <a:ext cx="3657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389120" y="3611880"/>
            <a:ext cx="685800" cy="502920"/>
          </a:xfrm>
          <a:prstGeom prst="rect">
            <a:avLst/>
          </a:prstGeom>
          <a:solidFill>
            <a:srgbClr val="FFF3CD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66360" y="3520440"/>
            <a:ext cx="2697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864"/>
                </a:solidFill>
              </a:rPr>
              <a:t>Tarea con Tiempo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166360" y="385876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F7F7F"/>
                </a:solidFill>
              </a:rPr>
              <a:t>Rectángulo naranja — incluye el tiempo en minutos dentro del shape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297680" y="4681728"/>
            <a:ext cx="3657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389120" y="4937760"/>
            <a:ext cx="640080" cy="502920"/>
          </a:xfrm>
          <a:prstGeom prst="rect">
            <a:avLst/>
          </a:prstGeom>
          <a:solidFill>
            <a:srgbClr val="FFF9C4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389120" y="4937760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84C"/>
                </a:solidFill>
              </a:rPr>
              <a:t>X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5166360" y="4846320"/>
            <a:ext cx="2697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864"/>
                </a:solidFill>
              </a:rPr>
              <a:t>Compuerta Exclusiva (XOR)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166360" y="518464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F7F7F"/>
                </a:solidFill>
              </a:rPr>
              <a:t>Rombo — decisión: solo un camino puede tomarse (ej: ¿confirmó la cita?)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8229600" y="1508760"/>
            <a:ext cx="3657600" cy="384048"/>
          </a:xfrm>
          <a:prstGeom prst="rect">
            <a:avLst/>
          </a:prstGeom>
          <a:solidFill>
            <a:srgbClr val="6C3483"/>
          </a:solidFill>
          <a:ln/>
        </p:spPr>
      </p:sp>
      <p:sp>
        <p:nvSpPr>
          <p:cNvPr id="33" name="Text 31"/>
          <p:cNvSpPr/>
          <p:nvPr/>
        </p:nvSpPr>
        <p:spPr>
          <a:xfrm>
            <a:off x="8229600" y="15087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CARRILES Y FLUJOS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8229600" y="2029968"/>
            <a:ext cx="3657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8339328" y="2532888"/>
            <a:ext cx="64008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942832" y="2468880"/>
            <a:ext cx="109728" cy="109728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37" name="Text 35"/>
          <p:cNvSpPr/>
          <p:nvPr/>
        </p:nvSpPr>
        <p:spPr>
          <a:xfrm>
            <a:off x="9098280" y="2194560"/>
            <a:ext cx="2697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864"/>
                </a:solidFill>
              </a:rPr>
              <a:t>Flujo de Secuencia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9098280" y="253288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F7F7F"/>
                </a:solidFill>
              </a:rPr>
              <a:t>Flecha sólida — conecta eventos y actividades en orden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8229600" y="3355848"/>
            <a:ext cx="3657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8339328" y="3858768"/>
            <a:ext cx="640080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dash"/>
          </a:ln>
        </p:spPr>
      </p:sp>
      <p:sp>
        <p:nvSpPr>
          <p:cNvPr id="41" name="Shape 39"/>
          <p:cNvSpPr/>
          <p:nvPr/>
        </p:nvSpPr>
        <p:spPr>
          <a:xfrm>
            <a:off x="8942832" y="3794760"/>
            <a:ext cx="109728" cy="109728"/>
          </a:xfrm>
          <a:prstGeom prst="ellipse">
            <a:avLst/>
          </a:prstGeom>
          <a:solidFill>
            <a:srgbClr val="7F7F7F"/>
          </a:solidFill>
          <a:ln/>
        </p:spPr>
      </p:sp>
      <p:sp>
        <p:nvSpPr>
          <p:cNvPr id="42" name="Text 40"/>
          <p:cNvSpPr/>
          <p:nvPr/>
        </p:nvSpPr>
        <p:spPr>
          <a:xfrm>
            <a:off x="9098280" y="3520440"/>
            <a:ext cx="2697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864"/>
                </a:solidFill>
              </a:rPr>
              <a:t>Flujo de Mensaje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9098280" y="385876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F7F7F"/>
                </a:solidFill>
              </a:rPr>
              <a:t>Flecha punteada — comunicación entre carriles diferentes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8229600" y="4681728"/>
            <a:ext cx="3657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8321040" y="4974336"/>
            <a:ext cx="685800" cy="411480"/>
          </a:xfrm>
          <a:prstGeom prst="rect">
            <a:avLst/>
          </a:prstGeom>
          <a:solidFill>
            <a:srgbClr val="E8F4F8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321040" y="4974336"/>
            <a:ext cx="164592" cy="41148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47" name="Text 45"/>
          <p:cNvSpPr/>
          <p:nvPr/>
        </p:nvSpPr>
        <p:spPr>
          <a:xfrm>
            <a:off x="9098280" y="4846320"/>
            <a:ext cx="2697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864"/>
                </a:solidFill>
              </a:rPr>
              <a:t>Carril (Swimlane)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9098280" y="518464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F7F7F"/>
                </a:solidFill>
              </a:rPr>
              <a:t>Rectángulo horizontal — agrupa las actividades de un mismo actor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365760" y="6309360"/>
            <a:ext cx="11430000" cy="411480"/>
          </a:xfrm>
          <a:prstGeom prst="rect">
            <a:avLst/>
          </a:prstGeom>
          <a:solidFill>
            <a:srgbClr val="1F386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FFFFFF"/>
                </a:solidFill>
              </a:rPr>
              <a:t>REGLA DE ORO: Documenta el tiempo real de cada actividad en minutos dentro del shape. Sin tiempos reales, el KPI de productividad no se puede calcular.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7724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EJEMPLO AS-IS — FLUJO ACTUAL DE ATENCIÓN (CON DESPERDICIOS)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0" y="91440"/>
            <a:ext cx="2743200" cy="594360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0" y="9144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⚠ SITUACIÓN ACTUAL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914400"/>
            <a:ext cx="11430000" cy="411480"/>
          </a:xfrm>
          <a:prstGeom prst="rect">
            <a:avLst/>
          </a:prstGeom>
          <a:solidFill>
            <a:srgbClr val="FADBD8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914400"/>
            <a:ext cx="11247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0392B"/>
                </a:solidFill>
              </a:rPr>
              <a:t>TIEMPO TOTAL AS-IS: 75 minutos por paciente  ·  Costo de oportunidad diario (6 pac.): $592 en capacidad perdida  ·  Fuente: Ejemplo — Clínica Dra. Patricia Méndez, Panamá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0" y="1417320"/>
            <a:ext cx="12161520" cy="1417320"/>
          </a:xfrm>
          <a:prstGeom prst="rect">
            <a:avLst/>
          </a:prstGeom>
          <a:solidFill>
            <a:srgbClr val="E8F4F8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17320"/>
            <a:ext cx="1188720" cy="141732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 rot="16200000">
            <a:off x="0" y="141732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PACIENTE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0" y="2834640"/>
            <a:ext cx="12161520" cy="1417320"/>
          </a:xfrm>
          <a:prstGeom prst="rect">
            <a:avLst/>
          </a:prstGeom>
          <a:solidFill>
            <a:srgbClr val="E8F4F8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834640"/>
            <a:ext cx="1188720" cy="141732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 rot="16200000">
            <a:off x="0" y="283464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RECEPCIONISTA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0" y="4251960"/>
            <a:ext cx="12161520" cy="1417320"/>
          </a:xfrm>
          <a:prstGeom prst="rect">
            <a:avLst/>
          </a:prstGeom>
          <a:solidFill>
            <a:srgbClr val="E8F4F8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251960"/>
            <a:ext cx="1188720" cy="1417320"/>
          </a:xfrm>
          <a:prstGeom prst="rect">
            <a:avLst/>
          </a:prstGeom>
          <a:solidFill>
            <a:srgbClr val="1E6B3C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 rot="16200000">
            <a:off x="0" y="425196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ASISTENTE DENTAL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0" y="5669280"/>
            <a:ext cx="12161520" cy="1417320"/>
          </a:xfrm>
          <a:prstGeom prst="rect">
            <a:avLst/>
          </a:prstGeom>
          <a:solidFill>
            <a:srgbClr val="E8F4F8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669280"/>
            <a:ext cx="1188720" cy="1417320"/>
          </a:xfrm>
          <a:prstGeom prst="rect">
            <a:avLst/>
          </a:prstGeom>
          <a:solidFill>
            <a:srgbClr val="6C3483"/>
          </a:solidFill>
          <a:ln w="12700">
            <a:solidFill>
              <a:srgbClr val="6C348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 rot="16200000">
            <a:off x="0" y="566928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ODONTÓLOGO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371600" y="1600200"/>
            <a:ext cx="457200" cy="457200"/>
          </a:xfrm>
          <a:prstGeom prst="ellipse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71600" y="21031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E6B3C"/>
                </a:solidFill>
              </a:rPr>
              <a:t>INICIO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2011680" y="1572768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011680" y="157276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3864"/>
                </a:solidFill>
              </a:rPr>
              <a:t>Paciente llama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F3864"/>
                </a:solidFill>
              </a:rPr>
              <a:t>para cita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3840480" y="1572768"/>
            <a:ext cx="1463040" cy="594360"/>
          </a:xfrm>
          <a:prstGeom prst="rect">
            <a:avLst/>
          </a:prstGeom>
          <a:solidFill>
            <a:srgbClr val="FFF3CD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840480" y="157276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Llega y espera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⚠ 12 min espera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400800" y="1572768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00800" y="157276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Paciente en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el sillón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8961120" y="1572768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0" y="157276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Check-out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⚠ 10 min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10789920" y="1600200"/>
            <a:ext cx="457200" cy="457200"/>
          </a:xfrm>
          <a:prstGeom prst="ellipse">
            <a:avLst/>
          </a:prstGeom>
          <a:solidFill>
            <a:srgbClr val="FADBD8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789920" y="21031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C0392B"/>
                </a:solidFill>
              </a:rPr>
              <a:t>FIN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2011680" y="2990088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11680" y="299008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Anota cita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en papel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840480" y="2990088"/>
            <a:ext cx="1463040" cy="594360"/>
          </a:xfrm>
          <a:prstGeom prst="rect">
            <a:avLst/>
          </a:prstGeom>
          <a:solidFill>
            <a:srgbClr val="FFF3CD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840480" y="299008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Busca expediente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⚠ retrabajo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8961120" y="2990088"/>
            <a:ext cx="1463040" cy="594360"/>
          </a:xfrm>
          <a:prstGeom prst="rect">
            <a:avLst/>
          </a:prstGeom>
          <a:solidFill>
            <a:srgbClr val="FFF3CD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961120" y="299008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Agenda manual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⚠ 10 min retrabajo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5029200" y="4407408"/>
            <a:ext cx="1463040" cy="594360"/>
          </a:xfrm>
          <a:prstGeom prst="rect">
            <a:avLst/>
          </a:prstGeom>
          <a:solidFill>
            <a:srgbClr val="FFF3CD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029200" y="440740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Prepara gabinete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E67E22"/>
                </a:solidFill>
              </a:rPr>
              <a:t>⚠ 18 min (sobre-proceso)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858000" y="4407408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0" y="440740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Asiste al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odontólogo (4 manos)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6400800" y="5715000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400800" y="5715000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3864"/>
                </a:solidFill>
              </a:rPr>
              <a:t>Procedimiento clínico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F3864"/>
                </a:solidFill>
              </a:rPr>
              <a:t>35 min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1810512" y="3410712"/>
            <a:ext cx="201168" cy="0"/>
          </a:xfrm>
          <a:prstGeom prst="line">
            <a:avLst/>
          </a:prstGeom>
          <a:noFill/>
          <a:ln w="12700">
            <a:solidFill>
              <a:srgbClr val="1F3864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474720" y="3410712"/>
            <a:ext cx="365760" cy="0"/>
          </a:xfrm>
          <a:prstGeom prst="line">
            <a:avLst/>
          </a:prstGeom>
          <a:noFill/>
          <a:ln w="12700">
            <a:solidFill>
              <a:srgbClr val="1F3864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303520" y="3410712"/>
            <a:ext cx="1097280" cy="0"/>
          </a:xfrm>
          <a:prstGeom prst="line">
            <a:avLst/>
          </a:prstGeom>
          <a:noFill/>
          <a:ln w="12700">
            <a:solidFill>
              <a:srgbClr val="1F3864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3410712"/>
            <a:ext cx="1097280" cy="0"/>
          </a:xfrm>
          <a:prstGeom prst="line">
            <a:avLst/>
          </a:prstGeom>
          <a:noFill/>
          <a:ln w="12700">
            <a:solidFill>
              <a:srgbClr val="1F3864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424160" y="3410712"/>
            <a:ext cx="365760" cy="0"/>
          </a:xfrm>
          <a:prstGeom prst="line">
            <a:avLst/>
          </a:prstGeom>
          <a:noFill/>
          <a:ln w="12700">
            <a:solidFill>
              <a:srgbClr val="1F3864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280160" y="6309360"/>
            <a:ext cx="10515600" cy="438912"/>
          </a:xfrm>
          <a:prstGeom prst="rect">
            <a:avLst/>
          </a:prstGeom>
          <a:solidFill>
            <a:srgbClr val="FADBD8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463040" y="6309360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0392B"/>
                </a:solidFill>
              </a:rPr>
              <a:t>DESPERDICIOS IDENTIFICADOS:  ⚠ Espera en recepción 12 min  ·  ⚠ Preparación gabinete 18 min (sobre-proceso)  ·  ⚠ Check-out en agenda manual 10 min  →  TOTAL DESPERDICIO: 40 min de 75 totales (53%)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77240"/>
          </a:xfrm>
          <a:prstGeom prst="rect">
            <a:avLst/>
          </a:prstGeom>
          <a:solidFill>
            <a:srgbClr val="1E6B3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EJEMPLO TO-BE — FLUJO OPTIMIZADO (CON INTERVENCIONES LEAN)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0" y="91440"/>
            <a:ext cx="2743200" cy="594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0" y="9144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864"/>
                </a:solidFill>
              </a:rPr>
              <a:t>✔ PROPUESTA MEJORADA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65760" y="914400"/>
            <a:ext cx="11430000" cy="411480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914400"/>
            <a:ext cx="11247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E6B3C"/>
                </a:solidFill>
              </a:rPr>
              <a:t>TIEMPO TOTAL TO-BE: 52 minutos  ·  AHORRO: 23 min/paciente  ·  IMPACTO MENSUAL (22 días × 6 pac.): $13,024 de capacidad instalada liberada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0" y="1417320"/>
            <a:ext cx="12161520" cy="1417320"/>
          </a:xfrm>
          <a:prstGeom prst="rect">
            <a:avLst/>
          </a:prstGeom>
          <a:solidFill>
            <a:srgbClr val="E8F4F8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17320"/>
            <a:ext cx="1188720" cy="141732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 rot="16200000">
            <a:off x="0" y="141732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PACIENTE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0" y="2834640"/>
            <a:ext cx="12161520" cy="1417320"/>
          </a:xfrm>
          <a:prstGeom prst="rect">
            <a:avLst/>
          </a:prstGeom>
          <a:solidFill>
            <a:srgbClr val="E8F4F8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834640"/>
            <a:ext cx="1188720" cy="141732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 rot="16200000">
            <a:off x="0" y="283464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RECEPCIONISTA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0" y="4251960"/>
            <a:ext cx="12161520" cy="1417320"/>
          </a:xfrm>
          <a:prstGeom prst="rect">
            <a:avLst/>
          </a:prstGeom>
          <a:solidFill>
            <a:srgbClr val="E8F4F8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251960"/>
            <a:ext cx="1188720" cy="1417320"/>
          </a:xfrm>
          <a:prstGeom prst="rect">
            <a:avLst/>
          </a:prstGeom>
          <a:solidFill>
            <a:srgbClr val="1E6B3C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 rot="16200000">
            <a:off x="0" y="425196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ASISTENTE DENTAL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0" y="5669280"/>
            <a:ext cx="12161520" cy="1417320"/>
          </a:xfrm>
          <a:prstGeom prst="rect">
            <a:avLst/>
          </a:prstGeom>
          <a:solidFill>
            <a:srgbClr val="E8F4F8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669280"/>
            <a:ext cx="1188720" cy="1417320"/>
          </a:xfrm>
          <a:prstGeom prst="rect">
            <a:avLst/>
          </a:prstGeom>
          <a:solidFill>
            <a:srgbClr val="6C3483"/>
          </a:solidFill>
          <a:ln w="12700">
            <a:solidFill>
              <a:srgbClr val="6C348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 rot="16200000">
            <a:off x="0" y="566928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ODONTÓLOGO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371600" y="1600200"/>
            <a:ext cx="457200" cy="457200"/>
          </a:xfrm>
          <a:prstGeom prst="ellipse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71600" y="21031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E6B3C"/>
                </a:solidFill>
              </a:rPr>
              <a:t>INICIO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2011680" y="1572768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011680" y="157276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3864"/>
                </a:solidFill>
              </a:rPr>
              <a:t>Paciente llama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F3864"/>
                </a:solidFill>
              </a:rPr>
              <a:t>para cita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3840480" y="1572768"/>
            <a:ext cx="1463040" cy="594360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840480" y="157276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Llega — expediente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digital listo ✔ 5 min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400800" y="1572768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00800" y="157276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Paciente en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el sillón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8961120" y="1572768"/>
            <a:ext cx="1463040" cy="594360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0" y="157276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Check-out digital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✔ 4 min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10789920" y="1600200"/>
            <a:ext cx="457200" cy="457200"/>
          </a:xfrm>
          <a:prstGeom prst="ellipse">
            <a:avLst/>
          </a:prstGeom>
          <a:solidFill>
            <a:srgbClr val="FADBD8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789920" y="21031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C0392B"/>
                </a:solidFill>
              </a:rPr>
              <a:t>FIN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2011680" y="2990088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11680" y="299008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Registra cita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en sistema digital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840480" y="2990088"/>
            <a:ext cx="1463040" cy="594360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840480" y="299008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Expediente digital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pre-cargado ✔ 0 min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8961120" y="2990088"/>
            <a:ext cx="1463040" cy="594360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961120" y="299008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Agenda digital +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recordatorio auto ✔ 4 min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5029200" y="4407408"/>
            <a:ext cx="1463040" cy="594360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029200" y="440740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Bandeja estándar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pre-armada ✔ 8 min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858000" y="4407408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0" y="4407408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Asiste al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F3864"/>
                </a:solidFill>
              </a:rPr>
              <a:t>odontólogo (4 manos)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6400800" y="5715000"/>
            <a:ext cx="1463040" cy="594360"/>
          </a:xfrm>
          <a:prstGeom prst="rect">
            <a:avLst/>
          </a:prstGeom>
          <a:solidFill>
            <a:srgbClr val="D5E8F0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400800" y="5715000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3864"/>
                </a:solidFill>
              </a:rPr>
              <a:t>Procedimiento clínico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F3864"/>
                </a:solidFill>
              </a:rPr>
              <a:t>35 min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1280160" y="6309360"/>
            <a:ext cx="10515600" cy="438912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463040" y="6309360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E6B3C"/>
                </a:solidFill>
              </a:rPr>
              <a:t>INTERVENCIONES LEAN APLICADAS:  ✔ Expediente digital pre-cargado (−7 min)  ·  ✔ Bandeja estándar por procedimiento (−10 min)  ·  ✔ Agenda digital + recordatorio auto (−6 min)  →  TOTAL AHORRADO: 23 min/paciente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7724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9601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MI DIAGRAMA AS-IS — FLUJO ACTUAL DE ATENCIÓN (COMPLETA CON TUS DATOS)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692640" y="91440"/>
            <a:ext cx="2286000" cy="594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9692640" y="9144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3864"/>
                </a:solidFill>
              </a:rPr>
              <a:t>⚠ AS-IS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65760" y="914400"/>
            <a:ext cx="11430000" cy="411480"/>
          </a:xfrm>
          <a:prstGeom prst="rect">
            <a:avLst/>
          </a:prstGeom>
          <a:solidFill>
            <a:srgbClr val="E8F4F8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932688"/>
            <a:ext cx="1106424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F3864"/>
                </a:solidFill>
              </a:rPr>
              <a:t>INSTRUCCIÓN: Reemplaza los shapes punteados con las actividades reales de tu consultorio. Documenta el tiempo en minutos de cada actividad. Identifica los desperdicios con borde NARANJA.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0" y="1417320"/>
            <a:ext cx="121615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17320"/>
            <a:ext cx="1188720" cy="141732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 rot="16200000">
            <a:off x="0" y="141732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PACIENTE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371600" y="176479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12" name="Text 10"/>
          <p:cNvSpPr/>
          <p:nvPr/>
        </p:nvSpPr>
        <p:spPr>
          <a:xfrm>
            <a:off x="1371600" y="176479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4023360" y="176479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14" name="Text 12"/>
          <p:cNvSpPr/>
          <p:nvPr/>
        </p:nvSpPr>
        <p:spPr>
          <a:xfrm>
            <a:off x="4023360" y="176479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6675120" y="176479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16" name="Text 14"/>
          <p:cNvSpPr/>
          <p:nvPr/>
        </p:nvSpPr>
        <p:spPr>
          <a:xfrm>
            <a:off x="6675120" y="176479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9326880" y="176479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18" name="Text 16"/>
          <p:cNvSpPr/>
          <p:nvPr/>
        </p:nvSpPr>
        <p:spPr>
          <a:xfrm>
            <a:off x="9326880" y="176479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0" y="2834640"/>
            <a:ext cx="121615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2834640"/>
            <a:ext cx="1188720" cy="141732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 rot="16200000">
            <a:off x="0" y="283464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RECEPCIONISTA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371600" y="318211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1371600" y="318211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4023360" y="318211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4023360" y="318211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6675120" y="318211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27" name="Text 25"/>
          <p:cNvSpPr/>
          <p:nvPr/>
        </p:nvSpPr>
        <p:spPr>
          <a:xfrm>
            <a:off x="6675120" y="318211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9326880" y="318211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29" name="Text 27"/>
          <p:cNvSpPr/>
          <p:nvPr/>
        </p:nvSpPr>
        <p:spPr>
          <a:xfrm>
            <a:off x="9326880" y="318211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0" y="4251960"/>
            <a:ext cx="121615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4251960"/>
            <a:ext cx="1188720" cy="1417320"/>
          </a:xfrm>
          <a:prstGeom prst="rect">
            <a:avLst/>
          </a:prstGeom>
          <a:solidFill>
            <a:srgbClr val="1E6B3C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 rot="16200000">
            <a:off x="0" y="425196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ASISTENTE DENTAL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1371600" y="459943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34" name="Text 32"/>
          <p:cNvSpPr/>
          <p:nvPr/>
        </p:nvSpPr>
        <p:spPr>
          <a:xfrm>
            <a:off x="1371600" y="459943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4023360" y="459943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36" name="Text 34"/>
          <p:cNvSpPr/>
          <p:nvPr/>
        </p:nvSpPr>
        <p:spPr>
          <a:xfrm>
            <a:off x="4023360" y="459943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6675120" y="459943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38" name="Text 36"/>
          <p:cNvSpPr/>
          <p:nvPr/>
        </p:nvSpPr>
        <p:spPr>
          <a:xfrm>
            <a:off x="6675120" y="459943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9326880" y="459943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40" name="Text 38"/>
          <p:cNvSpPr/>
          <p:nvPr/>
        </p:nvSpPr>
        <p:spPr>
          <a:xfrm>
            <a:off x="9326880" y="459943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41" name="Shape 39"/>
          <p:cNvSpPr/>
          <p:nvPr/>
        </p:nvSpPr>
        <p:spPr>
          <a:xfrm>
            <a:off x="0" y="5669280"/>
            <a:ext cx="121615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5669280"/>
            <a:ext cx="1188720" cy="1417320"/>
          </a:xfrm>
          <a:prstGeom prst="rect">
            <a:avLst/>
          </a:prstGeom>
          <a:solidFill>
            <a:srgbClr val="6C3483"/>
          </a:solidFill>
          <a:ln w="12700">
            <a:solidFill>
              <a:srgbClr val="6C348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 rot="16200000">
            <a:off x="0" y="566928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ODONTÓLOGO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1371600" y="601675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45" name="Text 43"/>
          <p:cNvSpPr/>
          <p:nvPr/>
        </p:nvSpPr>
        <p:spPr>
          <a:xfrm>
            <a:off x="1371600" y="601675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4023360" y="601675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47" name="Text 45"/>
          <p:cNvSpPr/>
          <p:nvPr/>
        </p:nvSpPr>
        <p:spPr>
          <a:xfrm>
            <a:off x="4023360" y="601675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6675120" y="601675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49" name="Text 47"/>
          <p:cNvSpPr/>
          <p:nvPr/>
        </p:nvSpPr>
        <p:spPr>
          <a:xfrm>
            <a:off x="6675120" y="601675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9326880" y="601675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51" name="Text 49"/>
          <p:cNvSpPr/>
          <p:nvPr/>
        </p:nvSpPr>
        <p:spPr>
          <a:xfrm>
            <a:off x="9326880" y="601675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1280160" y="6309360"/>
            <a:ext cx="10515600" cy="438912"/>
          </a:xfrm>
          <a:prstGeom prst="rect">
            <a:avLst/>
          </a:prstGeom>
          <a:solidFill>
            <a:srgbClr val="E8F4F8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463040" y="6309360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F3864"/>
                </a:solidFill>
              </a:rPr>
              <a:t>TIEMPO TOTAL [escribe aquí]:  ___ min  ·  Desperdicios identificados: ___ min  ·  Actividades con mayor impacto: ___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77240"/>
          </a:xfrm>
          <a:prstGeom prst="rect">
            <a:avLst/>
          </a:prstGeom>
          <a:solidFill>
            <a:srgbClr val="1E6B3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9601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MI DIAGRAMA TO-BE — FLUJO OPTIMIZADO (COMPLETA CON TUS MEJORAS)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692640" y="91440"/>
            <a:ext cx="2286000" cy="594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9692640" y="9144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3864"/>
                </a:solidFill>
              </a:rPr>
              <a:t>✔ TO-BE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65760" y="914400"/>
            <a:ext cx="11430000" cy="411480"/>
          </a:xfrm>
          <a:prstGeom prst="rect">
            <a:avLst/>
          </a:prstGeom>
          <a:solidFill>
            <a:srgbClr val="E8F4F8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932688"/>
            <a:ext cx="1106424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F3864"/>
                </a:solidFill>
              </a:rPr>
              <a:t>INSTRUCCIÓN: Copia el As-Is y aplica mínimo 1 intervención Lean por fase problemática. Marca las mejoras con borde VERDE. Calcula el KPI: (Tiempo As-Is − Tiempo To-Be) × tarifa/min × días/mes.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0" y="1417320"/>
            <a:ext cx="121615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17320"/>
            <a:ext cx="1188720" cy="141732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 rot="16200000">
            <a:off x="0" y="141732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PACIENTE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371600" y="176479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12" name="Text 10"/>
          <p:cNvSpPr/>
          <p:nvPr/>
        </p:nvSpPr>
        <p:spPr>
          <a:xfrm>
            <a:off x="1371600" y="176479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4023360" y="176479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14" name="Text 12"/>
          <p:cNvSpPr/>
          <p:nvPr/>
        </p:nvSpPr>
        <p:spPr>
          <a:xfrm>
            <a:off x="4023360" y="176479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6675120" y="176479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16" name="Text 14"/>
          <p:cNvSpPr/>
          <p:nvPr/>
        </p:nvSpPr>
        <p:spPr>
          <a:xfrm>
            <a:off x="6675120" y="176479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9326880" y="176479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18" name="Text 16"/>
          <p:cNvSpPr/>
          <p:nvPr/>
        </p:nvSpPr>
        <p:spPr>
          <a:xfrm>
            <a:off x="9326880" y="176479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0" y="2834640"/>
            <a:ext cx="121615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2834640"/>
            <a:ext cx="1188720" cy="141732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 rot="16200000">
            <a:off x="0" y="283464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RECEPCIONISTA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371600" y="318211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1371600" y="318211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4023360" y="318211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4023360" y="318211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6675120" y="318211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27" name="Text 25"/>
          <p:cNvSpPr/>
          <p:nvPr/>
        </p:nvSpPr>
        <p:spPr>
          <a:xfrm>
            <a:off x="6675120" y="318211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9326880" y="318211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29" name="Text 27"/>
          <p:cNvSpPr/>
          <p:nvPr/>
        </p:nvSpPr>
        <p:spPr>
          <a:xfrm>
            <a:off x="9326880" y="318211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0" y="4251960"/>
            <a:ext cx="121615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4251960"/>
            <a:ext cx="1188720" cy="1417320"/>
          </a:xfrm>
          <a:prstGeom prst="rect">
            <a:avLst/>
          </a:prstGeom>
          <a:solidFill>
            <a:srgbClr val="1E6B3C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 rot="16200000">
            <a:off x="0" y="425196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ASISTENTE DENTAL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1371600" y="459943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34" name="Text 32"/>
          <p:cNvSpPr/>
          <p:nvPr/>
        </p:nvSpPr>
        <p:spPr>
          <a:xfrm>
            <a:off x="1371600" y="459943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4023360" y="459943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36" name="Text 34"/>
          <p:cNvSpPr/>
          <p:nvPr/>
        </p:nvSpPr>
        <p:spPr>
          <a:xfrm>
            <a:off x="4023360" y="459943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6675120" y="459943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38" name="Text 36"/>
          <p:cNvSpPr/>
          <p:nvPr/>
        </p:nvSpPr>
        <p:spPr>
          <a:xfrm>
            <a:off x="6675120" y="459943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9326880" y="459943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40" name="Text 38"/>
          <p:cNvSpPr/>
          <p:nvPr/>
        </p:nvSpPr>
        <p:spPr>
          <a:xfrm>
            <a:off x="9326880" y="459943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41" name="Shape 39"/>
          <p:cNvSpPr/>
          <p:nvPr/>
        </p:nvSpPr>
        <p:spPr>
          <a:xfrm>
            <a:off x="0" y="5669280"/>
            <a:ext cx="121615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5669280"/>
            <a:ext cx="1188720" cy="1417320"/>
          </a:xfrm>
          <a:prstGeom prst="rect">
            <a:avLst/>
          </a:prstGeom>
          <a:solidFill>
            <a:srgbClr val="6C3483"/>
          </a:solidFill>
          <a:ln w="12700">
            <a:solidFill>
              <a:srgbClr val="6C348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 rot="16200000">
            <a:off x="0" y="5669280"/>
            <a:ext cx="1188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ODONTÓLOGO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1371600" y="601675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45" name="Text 43"/>
          <p:cNvSpPr/>
          <p:nvPr/>
        </p:nvSpPr>
        <p:spPr>
          <a:xfrm>
            <a:off x="1371600" y="601675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4023360" y="601675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47" name="Text 45"/>
          <p:cNvSpPr/>
          <p:nvPr/>
        </p:nvSpPr>
        <p:spPr>
          <a:xfrm>
            <a:off x="4023360" y="601675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6675120" y="601675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49" name="Text 47"/>
          <p:cNvSpPr/>
          <p:nvPr/>
        </p:nvSpPr>
        <p:spPr>
          <a:xfrm>
            <a:off x="6675120" y="601675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9326880" y="6016752"/>
            <a:ext cx="2194560" cy="685800"/>
          </a:xfrm>
          <a:prstGeom prst="rect">
            <a:avLst/>
          </a:prstGeom>
          <a:solidFill>
            <a:srgbClr val="F0F4F8"/>
          </a:solidFill>
          <a:ln w="12700">
            <a:solidFill>
              <a:srgbClr val="D9D9D9"/>
            </a:solidFill>
            <a:prstDash val="dash"/>
          </a:ln>
        </p:spPr>
      </p:sp>
      <p:sp>
        <p:nvSpPr>
          <p:cNvPr id="51" name="Text 49"/>
          <p:cNvSpPr/>
          <p:nvPr/>
        </p:nvSpPr>
        <p:spPr>
          <a:xfrm>
            <a:off x="9326880" y="6016752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Actividad</a:t>
            </a:r>
            <a:endParaRPr lang="en-US" sz="850" dirty="0"/>
          </a:p>
          <a:p>
            <a:pPr algn="ctr" indent="0" marL="0">
              <a:buNone/>
            </a:pPr>
            <a:r>
              <a:rPr lang="en-US" sz="850" i="1" dirty="0">
                <a:solidFill>
                  <a:srgbClr val="D9D9D9"/>
                </a:solidFill>
              </a:rPr>
              <a:t>[tiempo: __ min]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1280160" y="6309360"/>
            <a:ext cx="10515600" cy="438912"/>
          </a:xfrm>
          <a:prstGeom prst="rect">
            <a:avLst/>
          </a:prstGeom>
          <a:solidFill>
            <a:srgbClr val="E8F4F8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463040" y="6309360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F3864"/>
                </a:solidFill>
              </a:rPr>
              <a:t>TIEMPO TOTAL [escribe aquí]:  ___ min  ·  Desperdicios identificados: ___ min  ·  Actividades con mayor impacto: ___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772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11430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F3864"/>
                </a:solidFill>
              </a:rPr>
              <a:t>KPI DE PRODUCTIVIDAD DEL SILLÓN  ·  Cálculo del Impacto Financiero de Tu To-Be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365760" y="1005840"/>
            <a:ext cx="114300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005840"/>
            <a:ext cx="502920" cy="109728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005840"/>
            <a:ext cx="502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60120" y="1078992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3864"/>
                </a:solidFill>
              </a:rPr>
              <a:t>Minutos Recuperados por Paciente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960120" y="1481328"/>
            <a:ext cx="7498080" cy="475488"/>
          </a:xfrm>
          <a:prstGeom prst="rect">
            <a:avLst/>
          </a:prstGeom>
          <a:solidFill>
            <a:srgbClr val="E8F4F8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1560" y="1481328"/>
            <a:ext cx="7315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75B6"/>
                </a:solidFill>
              </a:rPr>
              <a:t>Tiempo Total AS-IS (min)  −  Tiempo Total TO-BE (min)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549640" y="1078992"/>
            <a:ext cx="3200400" cy="950976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49640" y="1078992"/>
            <a:ext cx="320040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6B3C"/>
                </a:solidFill>
              </a:rPr>
              <a:t>= ___ minutos / paciente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240280"/>
            <a:ext cx="114300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65760" y="2240280"/>
            <a:ext cx="502920" cy="109728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14" name="Text 12"/>
          <p:cNvSpPr/>
          <p:nvPr/>
        </p:nvSpPr>
        <p:spPr>
          <a:xfrm>
            <a:off x="365760" y="2240280"/>
            <a:ext cx="502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60120" y="2313432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3864"/>
                </a:solidFill>
              </a:rPr>
              <a:t>Tarifa Promedio por Minuto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60120" y="2715768"/>
            <a:ext cx="7498080" cy="475488"/>
          </a:xfrm>
          <a:prstGeom prst="rect">
            <a:avLst/>
          </a:prstGeom>
          <a:solidFill>
            <a:srgbClr val="E8F4F8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51560" y="2715768"/>
            <a:ext cx="7315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75B6"/>
                </a:solidFill>
              </a:rPr>
              <a:t>Precio promedio de consulta ($)  ÷  Tiempo promedio del procedimiento principal (min)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549640" y="2313432"/>
            <a:ext cx="3200400" cy="950976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49640" y="2313432"/>
            <a:ext cx="320040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6B3C"/>
                </a:solidFill>
              </a:rPr>
              <a:t>= B/. ___ / minuto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3474720"/>
            <a:ext cx="114300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65760" y="3474720"/>
            <a:ext cx="502920" cy="109728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3474720"/>
            <a:ext cx="502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60120" y="3547872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3864"/>
                </a:solidFill>
              </a:rPr>
              <a:t>Impacto Financiero Diario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960120" y="3950208"/>
            <a:ext cx="7498080" cy="475488"/>
          </a:xfrm>
          <a:prstGeom prst="rect">
            <a:avLst/>
          </a:prstGeom>
          <a:solidFill>
            <a:srgbClr val="E8F4F8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51560" y="3950208"/>
            <a:ext cx="7315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75B6"/>
                </a:solidFill>
              </a:rPr>
              <a:t>Minutos recuperados  ×  Tarifa/min  ×  Pacientes por día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8549640" y="3547872"/>
            <a:ext cx="3200400" cy="950976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49640" y="3547872"/>
            <a:ext cx="320040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6B3C"/>
                </a:solidFill>
              </a:rPr>
              <a:t>= B/. ___ / día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65760" y="4709160"/>
            <a:ext cx="114300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65760" y="4709160"/>
            <a:ext cx="502920" cy="109728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30" name="Text 28"/>
          <p:cNvSpPr/>
          <p:nvPr/>
        </p:nvSpPr>
        <p:spPr>
          <a:xfrm>
            <a:off x="365760" y="4709160"/>
            <a:ext cx="502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960120" y="4782312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3864"/>
                </a:solidFill>
              </a:rPr>
              <a:t>Impacto Financiero Mensual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960120" y="5184648"/>
            <a:ext cx="7498080" cy="475488"/>
          </a:xfrm>
          <a:prstGeom prst="rect">
            <a:avLst/>
          </a:prstGeom>
          <a:solidFill>
            <a:srgbClr val="E8F4F8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51560" y="5184648"/>
            <a:ext cx="7315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75B6"/>
                </a:solidFill>
              </a:rPr>
              <a:t>Impacto diario  ×  Días de consulta por mes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8549640" y="4782312"/>
            <a:ext cx="3200400" cy="950976"/>
          </a:xfrm>
          <a:prstGeom prst="rect">
            <a:avLst/>
          </a:prstGeom>
          <a:solidFill>
            <a:srgbClr val="E8F5E9"/>
          </a:solidFill>
          <a:ln w="12700">
            <a:solidFill>
              <a:srgbClr val="1E6B3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549640" y="4782312"/>
            <a:ext cx="320040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6B3C"/>
                </a:solidFill>
              </a:rPr>
              <a:t>= B/. ___ / mes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365760" y="6172200"/>
            <a:ext cx="11430000" cy="566928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37" name="Text 35"/>
          <p:cNvSpPr/>
          <p:nvPr/>
        </p:nvSpPr>
        <p:spPr>
          <a:xfrm>
            <a:off x="548640" y="6172200"/>
            <a:ext cx="11064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ENTREGABLE M2: Exporta tu diagrama As-Is + To-Be como PDF y sube el archivo en TutorLMS antes de la sesión del Módulo 3.  Nombre: M2_TuNombre.pdf  ·  Badge que desbloqueas: Clinical Ops Optimization Badge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Flujograma GD360 — BPMN</dc:title>
  <dc:subject>PptxGenJS Presentation</dc:subject>
  <dc:creator>ACI — Academia Centroamericana de Ingenio</dc:creator>
  <cp:lastModifiedBy>ACI — Academia Centroamericana de Ingenio</cp:lastModifiedBy>
  <cp:revision>1</cp:revision>
  <dcterms:created xsi:type="dcterms:W3CDTF">2026-05-07T18:44:53Z</dcterms:created>
  <dcterms:modified xsi:type="dcterms:W3CDTF">2026-05-07T18:44:53Z</dcterms:modified>
</cp:coreProperties>
</file>